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315" r:id="rId3"/>
    <p:sldId id="325" r:id="rId4"/>
    <p:sldId id="31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97" autoAdjust="0"/>
    <p:restoredTop sz="94660"/>
  </p:normalViewPr>
  <p:slideViewPr>
    <p:cSldViewPr>
      <p:cViewPr>
        <p:scale>
          <a:sx n="60" d="100"/>
          <a:sy n="60" d="100"/>
        </p:scale>
        <p:origin x="-1614" y="-258"/>
      </p:cViewPr>
      <p:guideLst>
        <p:guide orient="horz" pos="2160"/>
        <p:guide pos="28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4/5/2017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4613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1524000"/>
            <a:ext cx="7239000" cy="571618"/>
          </a:xfrm>
        </p:spPr>
        <p:txBody>
          <a:bodyPr>
            <a:noAutofit/>
          </a:bodyPr>
          <a:lstStyle/>
          <a:p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WP2.3 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&amp; WP3.2 Organization of teaching staff trainings (teaching methods, study visits) in EU partners</a:t>
            </a:r>
            <a:endParaRPr lang="bs-Latn-BA" sz="2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7432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Prof. Giuseppe Tito </a:t>
            </a:r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Aronica</a:t>
            </a:r>
            <a:endParaRPr lang="sr-Latn-BA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Messina – Department of Engineering, 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ITALY</a:t>
            </a:r>
            <a:endParaRPr lang="sr-Latn-RS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50292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Vienna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 </a:t>
            </a:r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Austria, PMC meeting,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06</a:t>
            </a:r>
            <a:r>
              <a:rPr lang="it-IT" sz="1800" baseline="30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April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201</a:t>
            </a:r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7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363" y="3619382"/>
            <a:ext cx="1329274" cy="142892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304800" y="10668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WP2 timing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42581573"/>
              </p:ext>
            </p:extLst>
          </p:nvPr>
        </p:nvGraphicFramePr>
        <p:xfrm>
          <a:off x="304800" y="1905000"/>
          <a:ext cx="8534400" cy="3567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744954"/>
                <a:gridCol w="576510"/>
              </a:tblGrid>
              <a:tr h="445951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2017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45951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IV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IV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IV</a:t>
                      </a:r>
                      <a:endParaRPr lang="it-IT" dirty="0"/>
                    </a:p>
                  </a:txBody>
                  <a:tcPr/>
                </a:tc>
              </a:tr>
              <a:tr h="445951">
                <a:tc gridSpan="2"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WP</a:t>
                      </a:r>
                      <a:r>
                        <a:rPr lang="it-IT" b="1" baseline="0" dirty="0" smtClean="0"/>
                        <a:t> 2</a:t>
                      </a:r>
                      <a:endParaRPr lang="it-IT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15/3</a:t>
                      </a:r>
                      <a:endParaRPr lang="it-IT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14/10</a:t>
                      </a:r>
                      <a:endParaRPr lang="it-IT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rowSpan="5">
                  <a:txBody>
                    <a:bodyPr/>
                    <a:lstStyle/>
                    <a:p>
                      <a:pPr algn="ctr"/>
                      <a:r>
                        <a:rPr lang="it-IT" b="1" dirty="0" err="1" smtClean="0"/>
                        <a:t>Deliverables</a:t>
                      </a:r>
                      <a:endParaRPr lang="it-IT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457200" y="5638800"/>
            <a:ext cx="12593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latin typeface="Book Antiqua" panose="02040602050305030304" pitchFamily="18" charset="0"/>
              </a:rPr>
              <a:t>X = Report</a:t>
            </a:r>
            <a:endParaRPr lang="en-US" sz="1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682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304800" y="9906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 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Deliverables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36698" y="1676400"/>
            <a:ext cx="8570494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0" indent="-360363" defTabSz="901700" eaLnBrk="0" fontAlgn="base" hangingPunct="0">
              <a:spcAft>
                <a:spcPts val="1800"/>
              </a:spcAft>
              <a:buBlip>
                <a:blip r:embed="rId4"/>
              </a:buBlip>
            </a:pPr>
            <a:r>
              <a:rPr lang="en-US" sz="2000" b="1" dirty="0" smtClean="0">
                <a:latin typeface="Book Antiqua" panose="02040602050305030304" pitchFamily="18" charset="0"/>
              </a:rPr>
              <a:t>2.3 </a:t>
            </a:r>
            <a:r>
              <a:rPr lang="en-US" sz="2000" b="1" dirty="0">
                <a:latin typeface="Book Antiqua" panose="02040602050305030304" pitchFamily="18" charset="0"/>
              </a:rPr>
              <a:t>- Teaching staff </a:t>
            </a:r>
            <a:r>
              <a:rPr lang="en-US" sz="2000" b="1" dirty="0" smtClean="0">
                <a:latin typeface="Book Antiqua" panose="02040602050305030304" pitchFamily="18" charset="0"/>
              </a:rPr>
              <a:t>trained</a:t>
            </a:r>
          </a:p>
          <a:p>
            <a:pPr marL="360363" lvl="0" indent="-360363" defTabSz="901700" eaLnBrk="0" fontAlgn="base" hangingPunct="0">
              <a:spcAft>
                <a:spcPts val="600"/>
              </a:spcAft>
              <a:buBlip>
                <a:blip r:embed="rId4"/>
              </a:buBlip>
            </a:pPr>
            <a:r>
              <a:rPr lang="en-US" sz="2000" i="1" dirty="0" smtClean="0">
                <a:latin typeface="Book Antiqua" panose="02040602050305030304" pitchFamily="18" charset="0"/>
              </a:rPr>
              <a:t>Description</a:t>
            </a:r>
          </a:p>
          <a:p>
            <a:pPr marL="355600" algn="just">
              <a:spcAft>
                <a:spcPts val="600"/>
              </a:spcAft>
            </a:pPr>
            <a:r>
              <a:rPr lang="en-US" sz="2000" dirty="0">
                <a:latin typeface="Book Antiqua" panose="02040602050305030304" pitchFamily="18" charset="0"/>
              </a:rPr>
              <a:t>The teaching staff trainings will be performed in EU </a:t>
            </a:r>
            <a:r>
              <a:rPr lang="en-US" sz="2000" dirty="0" smtClean="0">
                <a:latin typeface="Book Antiqua" panose="02040602050305030304" pitchFamily="18" charset="0"/>
              </a:rPr>
              <a:t>partner institutions. </a:t>
            </a:r>
            <a:r>
              <a:rPr lang="en-US" sz="2000" dirty="0">
                <a:latin typeface="Book Antiqua" panose="02040602050305030304" pitchFamily="18" charset="0"/>
              </a:rPr>
              <a:t>The goal of the trainings is to </a:t>
            </a:r>
            <a:r>
              <a:rPr lang="en-US" sz="2000" dirty="0" smtClean="0">
                <a:latin typeface="Book Antiqua" panose="02040602050305030304" pitchFamily="18" charset="0"/>
              </a:rPr>
              <a:t>educate WB </a:t>
            </a:r>
            <a:r>
              <a:rPr lang="en-US" sz="2000" dirty="0">
                <a:latin typeface="Book Antiqua" panose="02040602050305030304" pitchFamily="18" charset="0"/>
              </a:rPr>
              <a:t>teachers about innovative teaching methods as well </a:t>
            </a:r>
            <a:r>
              <a:rPr lang="en-US" sz="2000" dirty="0" smtClean="0">
                <a:latin typeface="Book Antiqua" panose="02040602050305030304" pitchFamily="18" charset="0"/>
              </a:rPr>
              <a:t>as to </a:t>
            </a:r>
            <a:r>
              <a:rPr lang="en-US" sz="2000" dirty="0">
                <a:latin typeface="Book Antiqua" panose="02040602050305030304" pitchFamily="18" charset="0"/>
              </a:rPr>
              <a:t>improve the professional, pedagogical </a:t>
            </a:r>
            <a:r>
              <a:rPr lang="en-US" sz="2000" dirty="0" smtClean="0">
                <a:latin typeface="Book Antiqua" panose="02040602050305030304" pitchFamily="18" charset="0"/>
              </a:rPr>
              <a:t>and </a:t>
            </a:r>
            <a:r>
              <a:rPr lang="en-US" sz="2000" dirty="0">
                <a:latin typeface="Book Antiqua" panose="02040602050305030304" pitchFamily="18" charset="0"/>
              </a:rPr>
              <a:t>methodological knowledge and also training for citizens and public </a:t>
            </a:r>
            <a:r>
              <a:rPr lang="en-US" sz="2000" dirty="0" smtClean="0">
                <a:latin typeface="Book Antiqua" panose="02040602050305030304" pitchFamily="18" charset="0"/>
              </a:rPr>
              <a:t>sector foreseen </a:t>
            </a:r>
            <a:r>
              <a:rPr lang="en-US" sz="2000" dirty="0">
                <a:latin typeface="Book Antiqua" panose="02040602050305030304" pitchFamily="18" charset="0"/>
              </a:rPr>
              <a:t>within activity 3.2.</a:t>
            </a:r>
            <a:endParaRPr lang="en-US" sz="2000" dirty="0" smtClean="0">
              <a:latin typeface="Book Antiqua" panose="02040602050305030304" pitchFamily="18" charset="0"/>
            </a:endParaRPr>
          </a:p>
          <a:p>
            <a:pPr marL="355600" algn="just">
              <a:spcAft>
                <a:spcPts val="1200"/>
              </a:spcAft>
            </a:pPr>
            <a:r>
              <a:rPr lang="en-US" sz="2000" dirty="0" smtClean="0">
                <a:latin typeface="Book Antiqua" panose="02040602050305030304" pitchFamily="18" charset="0"/>
              </a:rPr>
              <a:t>The six study </a:t>
            </a:r>
            <a:r>
              <a:rPr lang="en-US" sz="2000" dirty="0">
                <a:latin typeface="Book Antiqua" panose="02040602050305030304" pitchFamily="18" charset="0"/>
              </a:rPr>
              <a:t>visits (overall duration of 3 days) will be </a:t>
            </a:r>
            <a:r>
              <a:rPr lang="en-US" sz="2000" dirty="0" smtClean="0">
                <a:latin typeface="Book Antiqua" panose="02040602050305030304" pitchFamily="18" charset="0"/>
              </a:rPr>
              <a:t>done</a:t>
            </a:r>
            <a:r>
              <a:rPr lang="it-IT" sz="2000" dirty="0" smtClean="0">
                <a:latin typeface="Book Antiqua" panose="02040602050305030304" pitchFamily="18" charset="0"/>
              </a:rPr>
              <a:t>.</a:t>
            </a:r>
            <a:endParaRPr lang="en-US" sz="2000" dirty="0">
              <a:latin typeface="Book Antiqua" panose="02040602050305030304" pitchFamily="18" charset="0"/>
            </a:endParaRPr>
          </a:p>
          <a:p>
            <a:pPr marL="360363" lvl="0" indent="-360363" defTabSz="901700" eaLnBrk="0" fontAlgn="base" hangingPunct="0">
              <a:spcAft>
                <a:spcPts val="1800"/>
              </a:spcAft>
              <a:buBlip>
                <a:blip r:embed="rId4"/>
              </a:buBlip>
            </a:pPr>
            <a:r>
              <a:rPr lang="it-IT" sz="2000" i="1" dirty="0" smtClean="0">
                <a:latin typeface="Book Antiqua" panose="02040602050305030304" pitchFamily="18" charset="0"/>
              </a:rPr>
              <a:t>Target </a:t>
            </a:r>
            <a:r>
              <a:rPr lang="it-IT" sz="2000" i="1" dirty="0" err="1" smtClean="0">
                <a:latin typeface="Book Antiqua" panose="02040602050305030304" pitchFamily="18" charset="0"/>
              </a:rPr>
              <a:t>groups</a:t>
            </a:r>
            <a:r>
              <a:rPr lang="it-IT" sz="2000" dirty="0" smtClean="0">
                <a:latin typeface="Book Antiqua" panose="02040602050305030304" pitchFamily="18" charset="0"/>
              </a:rPr>
              <a:t>: </a:t>
            </a:r>
            <a:r>
              <a:rPr lang="it-IT" sz="2000" dirty="0" err="1" smtClean="0">
                <a:latin typeface="Book Antiqua" panose="02040602050305030304" pitchFamily="18" charset="0"/>
              </a:rPr>
              <a:t>Teaching</a:t>
            </a:r>
            <a:r>
              <a:rPr lang="it-IT" sz="2000" dirty="0" smtClean="0">
                <a:latin typeface="Book Antiqua" panose="02040602050305030304" pitchFamily="18" charset="0"/>
              </a:rPr>
              <a:t> staff</a:t>
            </a:r>
          </a:p>
        </p:txBody>
      </p:sp>
    </p:spTree>
    <p:extLst>
      <p:ext uri="{BB962C8B-B14F-4D97-AF65-F5344CB8AC3E}">
        <p14:creationId xmlns:p14="http://schemas.microsoft.com/office/powerpoint/2010/main" xmlns="" val="88285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304800" y="9906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Study visits and training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36698" y="1676400"/>
            <a:ext cx="85704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400" dirty="0" smtClean="0">
                <a:latin typeface="Book Antiqua" pitchFamily="18" charset="0"/>
              </a:rPr>
              <a:t>1) </a:t>
            </a:r>
            <a:r>
              <a:rPr lang="sr-Latn-RS" sz="2400" dirty="0" smtClean="0">
                <a:latin typeface="Book Antiqua" pitchFamily="18" charset="0"/>
              </a:rPr>
              <a:t>23-25 </a:t>
            </a:r>
            <a:r>
              <a:rPr lang="en-US" sz="2400" dirty="0" smtClean="0">
                <a:latin typeface="Book Antiqua" pitchFamily="18" charset="0"/>
              </a:rPr>
              <a:t>May </a:t>
            </a:r>
            <a:r>
              <a:rPr lang="en-US" sz="2400" dirty="0" smtClean="0">
                <a:latin typeface="Book Antiqua" pitchFamily="18" charset="0"/>
              </a:rPr>
              <a:t>2017 - </a:t>
            </a:r>
            <a:r>
              <a:rPr lang="en-US" sz="2400" b="1" dirty="0" smtClean="0">
                <a:latin typeface="Book Antiqua" pitchFamily="18" charset="0"/>
              </a:rPr>
              <a:t>OE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</a:rPr>
              <a:t>(</a:t>
            </a:r>
            <a:r>
              <a:rPr lang="sr-Latn-RS" sz="2400" dirty="0" smtClean="0">
                <a:latin typeface="Book Antiqua" pitchFamily="18" charset="0"/>
              </a:rPr>
              <a:t>21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</a:rPr>
              <a:t>staff): UNI - 6, KPA - 3, UPKM - 3, VSUP - 2, TCASU - 2, UNID – </a:t>
            </a:r>
            <a:r>
              <a:rPr lang="en-US" sz="2400" dirty="0" smtClean="0">
                <a:latin typeface="Book Antiqua" pitchFamily="18" charset="0"/>
              </a:rPr>
              <a:t>3</a:t>
            </a:r>
            <a:r>
              <a:rPr lang="sr-Latn-RS" sz="2400" dirty="0" smtClean="0">
                <a:latin typeface="Book Antiqua" pitchFamily="18" charset="0"/>
              </a:rPr>
              <a:t>, UNSA - 2</a:t>
            </a:r>
            <a:endParaRPr lang="sr-Latn-RS" sz="2400" dirty="0" smtClean="0">
              <a:latin typeface="Book Antiqua" pitchFamily="18" charset="0"/>
            </a:endParaRPr>
          </a:p>
          <a:p>
            <a:r>
              <a:rPr lang="sr-Latn-RS" sz="2400" dirty="0" smtClean="0">
                <a:latin typeface="Book Antiqua" pitchFamily="18" charset="0"/>
              </a:rPr>
              <a:t>2) </a:t>
            </a:r>
            <a:r>
              <a:rPr lang="sr-Latn-RS" sz="2400" dirty="0" smtClean="0">
                <a:latin typeface="Book Antiqua" pitchFamily="18" charset="0"/>
              </a:rPr>
              <a:t>28-30 </a:t>
            </a:r>
            <a:r>
              <a:rPr lang="en-US" sz="2400" dirty="0" smtClean="0">
                <a:latin typeface="Book Antiqua" pitchFamily="18" charset="0"/>
              </a:rPr>
              <a:t>June </a:t>
            </a:r>
            <a:r>
              <a:rPr lang="en-US" sz="2400" dirty="0" smtClean="0">
                <a:latin typeface="Book Antiqua" pitchFamily="18" charset="0"/>
              </a:rPr>
              <a:t>2017 - </a:t>
            </a:r>
            <a:r>
              <a:rPr lang="en-US" sz="2400" b="1" dirty="0" smtClean="0">
                <a:latin typeface="Book Antiqua" pitchFamily="18" charset="0"/>
              </a:rPr>
              <a:t>MU</a:t>
            </a:r>
            <a:r>
              <a:rPr lang="sr-Latn-RS" sz="2400" b="1" dirty="0" smtClean="0">
                <a:latin typeface="Book Antiqua" pitchFamily="18" charset="0"/>
              </a:rPr>
              <a:t>HEC</a:t>
            </a:r>
            <a:r>
              <a:rPr lang="en-US" sz="2400" b="1" dirty="0" smtClean="0">
                <a:latin typeface="Book Antiqua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</a:rPr>
              <a:t>(14 staff): UNI - 6, UPKM - 3, UNSA - 3,</a:t>
            </a:r>
            <a:r>
              <a:rPr lang="sr-Latn-RS" sz="2400" dirty="0" smtClean="0">
                <a:latin typeface="Book Antiqua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</a:rPr>
              <a:t>TCASU – 2</a:t>
            </a:r>
            <a:endParaRPr lang="sr-Latn-RS" sz="2400" dirty="0" smtClean="0">
              <a:latin typeface="Book Antiqua" pitchFamily="18" charset="0"/>
            </a:endParaRPr>
          </a:p>
          <a:p>
            <a:r>
              <a:rPr lang="sr-Latn-RS" sz="2400" dirty="0" smtClean="0">
                <a:latin typeface="Book Antiqua" pitchFamily="18" charset="0"/>
              </a:rPr>
              <a:t>3) </a:t>
            </a:r>
            <a:r>
              <a:rPr lang="sr-Latn-RS" sz="2400" dirty="0" smtClean="0">
                <a:latin typeface="Book Antiqua" pitchFamily="18" charset="0"/>
              </a:rPr>
              <a:t>10-12 </a:t>
            </a:r>
            <a:r>
              <a:rPr lang="en-US" sz="2400" dirty="0" err="1" smtClean="0">
                <a:latin typeface="Book Antiqua" pitchFamily="18" charset="0"/>
              </a:rPr>
              <a:t>Ju</a:t>
            </a:r>
            <a:r>
              <a:rPr lang="sr-Latn-RS" sz="2400" dirty="0" smtClean="0">
                <a:latin typeface="Book Antiqua" pitchFamily="18" charset="0"/>
              </a:rPr>
              <a:t>ly</a:t>
            </a:r>
            <a:r>
              <a:rPr lang="en-US" sz="2400" dirty="0" smtClean="0">
                <a:latin typeface="Book Antiqua" pitchFamily="18" charset="0"/>
              </a:rPr>
              <a:t> 2017 - </a:t>
            </a:r>
            <a:r>
              <a:rPr lang="en-US" sz="2400" b="1" dirty="0" smtClean="0">
                <a:latin typeface="Book Antiqua" pitchFamily="18" charset="0"/>
              </a:rPr>
              <a:t>TUC</a:t>
            </a:r>
            <a:r>
              <a:rPr lang="en-US" sz="2400" dirty="0" smtClean="0">
                <a:latin typeface="Book Antiqua" pitchFamily="18" charset="0"/>
              </a:rPr>
              <a:t> (20 staff): UNI - 6, KPA - </a:t>
            </a:r>
            <a:r>
              <a:rPr lang="sr-Latn-RS" sz="2400" dirty="0" smtClean="0">
                <a:latin typeface="Book Antiqua" pitchFamily="18" charset="0"/>
              </a:rPr>
              <a:t>3</a:t>
            </a:r>
            <a:r>
              <a:rPr lang="en-US" sz="2400" dirty="0" smtClean="0">
                <a:latin typeface="Book Antiqua" pitchFamily="18" charset="0"/>
              </a:rPr>
              <a:t>, </a:t>
            </a:r>
            <a:r>
              <a:rPr lang="en-US" sz="2400" dirty="0" smtClean="0">
                <a:latin typeface="Book Antiqua" pitchFamily="18" charset="0"/>
              </a:rPr>
              <a:t>UPKM - 3, UNSA - 3, VSUP - 2, UNID – 3</a:t>
            </a:r>
            <a:endParaRPr lang="sr-Latn-RS" sz="2400" dirty="0" smtClean="0">
              <a:latin typeface="Book Antiqua" pitchFamily="18" charset="0"/>
            </a:endParaRPr>
          </a:p>
          <a:p>
            <a:r>
              <a:rPr lang="sr-Latn-RS" sz="2400" dirty="0" smtClean="0">
                <a:latin typeface="Book Antiqua" pitchFamily="18" charset="0"/>
              </a:rPr>
              <a:t>4) </a:t>
            </a:r>
            <a:r>
              <a:rPr lang="sr-Latn-RS" sz="2400" dirty="0" smtClean="0">
                <a:latin typeface="Book Antiqua" pitchFamily="18" charset="0"/>
              </a:rPr>
              <a:t>19-21 </a:t>
            </a:r>
            <a:r>
              <a:rPr lang="en-US" sz="2400" dirty="0" smtClean="0">
                <a:latin typeface="Book Antiqua" pitchFamily="18" charset="0"/>
              </a:rPr>
              <a:t>September </a:t>
            </a:r>
            <a:r>
              <a:rPr lang="en-US" sz="2400" dirty="0" smtClean="0">
                <a:latin typeface="Book Antiqua" pitchFamily="18" charset="0"/>
              </a:rPr>
              <a:t>2017 – </a:t>
            </a:r>
            <a:r>
              <a:rPr lang="en-US" sz="2400" b="1" dirty="0" smtClean="0">
                <a:latin typeface="Book Antiqua" pitchFamily="18" charset="0"/>
              </a:rPr>
              <a:t>UNIME</a:t>
            </a:r>
            <a:r>
              <a:rPr lang="sr-Latn-RS" sz="2400" dirty="0" smtClean="0">
                <a:latin typeface="Book Antiqua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</a:rPr>
              <a:t>(</a:t>
            </a:r>
            <a:r>
              <a:rPr lang="sr-Latn-RS" sz="2400" smtClean="0">
                <a:latin typeface="Book Antiqua" pitchFamily="18" charset="0"/>
              </a:rPr>
              <a:t>20 </a:t>
            </a:r>
            <a:r>
              <a:rPr lang="en-US" sz="2400" smtClean="0">
                <a:latin typeface="Book Antiqua" pitchFamily="18" charset="0"/>
              </a:rPr>
              <a:t>staff</a:t>
            </a:r>
            <a:r>
              <a:rPr lang="en-US" sz="2400" dirty="0" smtClean="0">
                <a:latin typeface="Book Antiqua" pitchFamily="18" charset="0"/>
              </a:rPr>
              <a:t>): UNI - 6, UPKM - 3, UNSA - 3, VSUP - 2, TCASU - 2, UNID – </a:t>
            </a:r>
            <a:r>
              <a:rPr lang="en-US" sz="2400" dirty="0" smtClean="0">
                <a:latin typeface="Book Antiqua" pitchFamily="18" charset="0"/>
              </a:rPr>
              <a:t>3</a:t>
            </a:r>
            <a:r>
              <a:rPr lang="sr-Latn-RS" sz="2400" dirty="0" smtClean="0">
                <a:latin typeface="Book Antiqua" pitchFamily="18" charset="0"/>
              </a:rPr>
              <a:t>, KPA - 1</a:t>
            </a:r>
            <a:endParaRPr lang="sr-Latn-RS" sz="2400" dirty="0" smtClean="0">
              <a:latin typeface="Book Antiqua" pitchFamily="18" charset="0"/>
            </a:endParaRPr>
          </a:p>
          <a:p>
            <a:r>
              <a:rPr lang="sr-Latn-RS" sz="2400" dirty="0" smtClean="0">
                <a:latin typeface="Book Antiqua" pitchFamily="18" charset="0"/>
              </a:rPr>
              <a:t>5) </a:t>
            </a:r>
            <a:r>
              <a:rPr lang="sr-Latn-RS" sz="2400" dirty="0" smtClean="0">
                <a:latin typeface="Book Antiqua" pitchFamily="18" charset="0"/>
              </a:rPr>
              <a:t>15-17 November </a:t>
            </a:r>
            <a:r>
              <a:rPr lang="sr-Latn-RS" sz="2400" dirty="0" smtClean="0">
                <a:latin typeface="Book Antiqua" pitchFamily="18" charset="0"/>
              </a:rPr>
              <a:t>2017 - </a:t>
            </a:r>
            <a:r>
              <a:rPr lang="fi-FI" sz="2400" b="1" dirty="0" smtClean="0">
                <a:latin typeface="Book Antiqua" pitchFamily="18" charset="0"/>
              </a:rPr>
              <a:t>BOKU</a:t>
            </a:r>
            <a:r>
              <a:rPr lang="fi-FI" sz="2400" dirty="0" smtClean="0">
                <a:latin typeface="Book Antiqua" pitchFamily="18" charset="0"/>
              </a:rPr>
              <a:t> (12 staff): UNI - 6, KPA - 3, UNSA - 3</a:t>
            </a:r>
            <a:endParaRPr lang="en-US" sz="2400" dirty="0" smtClean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622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377</Words>
  <Application>Microsoft Office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Development of master curricula for natural disasters risk management in Western Balkan countries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95</cp:revision>
  <dcterms:created xsi:type="dcterms:W3CDTF">2006-08-16T00:00:00Z</dcterms:created>
  <dcterms:modified xsi:type="dcterms:W3CDTF">2017-04-05T22:10:31Z</dcterms:modified>
</cp:coreProperties>
</file>